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6256000" cy="9144000"/>
  <p:notesSz cx="6858000" cy="9144000"/>
  <p:defaultTextStyle>
    <a:lvl1pPr algn="ctr" defTabSz="546100">
      <a:defRPr sz="3600">
        <a:latin typeface="+mn-lt"/>
        <a:ea typeface="+mn-ea"/>
        <a:cs typeface="+mn-cs"/>
        <a:sym typeface="Gill Sans"/>
      </a:defRPr>
    </a:lvl1pPr>
    <a:lvl2pPr indent="228600" algn="ctr" defTabSz="546100">
      <a:defRPr sz="3600">
        <a:latin typeface="+mn-lt"/>
        <a:ea typeface="+mn-ea"/>
        <a:cs typeface="+mn-cs"/>
        <a:sym typeface="Gill Sans"/>
      </a:defRPr>
    </a:lvl2pPr>
    <a:lvl3pPr indent="457200" algn="ctr" defTabSz="546100">
      <a:defRPr sz="3600">
        <a:latin typeface="+mn-lt"/>
        <a:ea typeface="+mn-ea"/>
        <a:cs typeface="+mn-cs"/>
        <a:sym typeface="Gill Sans"/>
      </a:defRPr>
    </a:lvl3pPr>
    <a:lvl4pPr indent="685800" algn="ctr" defTabSz="546100">
      <a:defRPr sz="3600">
        <a:latin typeface="+mn-lt"/>
        <a:ea typeface="+mn-ea"/>
        <a:cs typeface="+mn-cs"/>
        <a:sym typeface="Gill Sans"/>
      </a:defRPr>
    </a:lvl4pPr>
    <a:lvl5pPr indent="914400" algn="ctr" defTabSz="546100">
      <a:defRPr sz="3600">
        <a:latin typeface="+mn-lt"/>
        <a:ea typeface="+mn-ea"/>
        <a:cs typeface="+mn-cs"/>
        <a:sym typeface="Gill Sans"/>
      </a:defRPr>
    </a:lvl5pPr>
    <a:lvl6pPr indent="1143000" algn="ctr" defTabSz="546100">
      <a:defRPr sz="3600">
        <a:latin typeface="+mn-lt"/>
        <a:ea typeface="+mn-ea"/>
        <a:cs typeface="+mn-cs"/>
        <a:sym typeface="Gill Sans"/>
      </a:defRPr>
    </a:lvl6pPr>
    <a:lvl7pPr indent="1371600" algn="ctr" defTabSz="546100">
      <a:defRPr sz="3600">
        <a:latin typeface="+mn-lt"/>
        <a:ea typeface="+mn-ea"/>
        <a:cs typeface="+mn-cs"/>
        <a:sym typeface="Gill Sans"/>
      </a:defRPr>
    </a:lvl7pPr>
    <a:lvl8pPr indent="1600200" algn="ctr" defTabSz="546100">
      <a:defRPr sz="3600">
        <a:latin typeface="+mn-lt"/>
        <a:ea typeface="+mn-ea"/>
        <a:cs typeface="+mn-cs"/>
        <a:sym typeface="Gill Sans"/>
      </a:defRPr>
    </a:lvl8pPr>
    <a:lvl9pPr indent="1828800" algn="ctr" defTabSz="546100">
      <a:defRPr sz="36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46100">
      <a:defRPr sz="2000">
        <a:latin typeface="Lucida Grande"/>
        <a:ea typeface="Lucida Grande"/>
        <a:cs typeface="Lucida Grande"/>
        <a:sym typeface="Lucida Grande"/>
      </a:defRPr>
    </a:lvl1pPr>
    <a:lvl2pPr indent="228600" defTabSz="546100">
      <a:defRPr sz="2000">
        <a:latin typeface="Lucida Grande"/>
        <a:ea typeface="Lucida Grande"/>
        <a:cs typeface="Lucida Grande"/>
        <a:sym typeface="Lucida Grande"/>
      </a:defRPr>
    </a:lvl2pPr>
    <a:lvl3pPr indent="457200" defTabSz="546100">
      <a:defRPr sz="2000">
        <a:latin typeface="Lucida Grande"/>
        <a:ea typeface="Lucida Grande"/>
        <a:cs typeface="Lucida Grande"/>
        <a:sym typeface="Lucida Grande"/>
      </a:defRPr>
    </a:lvl3pPr>
    <a:lvl4pPr indent="685800" defTabSz="546100">
      <a:defRPr sz="2000">
        <a:latin typeface="Lucida Grande"/>
        <a:ea typeface="Lucida Grande"/>
        <a:cs typeface="Lucida Grande"/>
        <a:sym typeface="Lucida Grande"/>
      </a:defRPr>
    </a:lvl4pPr>
    <a:lvl5pPr indent="914400" defTabSz="546100">
      <a:defRPr sz="2000">
        <a:latin typeface="Lucida Grande"/>
        <a:ea typeface="Lucida Grande"/>
        <a:cs typeface="Lucida Grande"/>
        <a:sym typeface="Lucida Grande"/>
      </a:defRPr>
    </a:lvl5pPr>
    <a:lvl6pPr indent="1143000" defTabSz="546100">
      <a:defRPr sz="2000">
        <a:latin typeface="Lucida Grande"/>
        <a:ea typeface="Lucida Grande"/>
        <a:cs typeface="Lucida Grande"/>
        <a:sym typeface="Lucida Grande"/>
      </a:defRPr>
    </a:lvl6pPr>
    <a:lvl7pPr indent="1371600" defTabSz="546100">
      <a:defRPr sz="2000">
        <a:latin typeface="Lucida Grande"/>
        <a:ea typeface="Lucida Grande"/>
        <a:cs typeface="Lucida Grande"/>
        <a:sym typeface="Lucida Grande"/>
      </a:defRPr>
    </a:lvl7pPr>
    <a:lvl8pPr indent="1600200" defTabSz="546100">
      <a:defRPr sz="2000">
        <a:latin typeface="Lucida Grande"/>
        <a:ea typeface="Lucida Grande"/>
        <a:cs typeface="Lucida Grande"/>
        <a:sym typeface="Lucida Grande"/>
      </a:defRPr>
    </a:lvl8pPr>
    <a:lvl9pPr indent="1828800" defTabSz="546100">
      <a:defRPr sz="20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57" name="Shape 5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marL="317500" indent="-317500" defTabSz="457200">
              <a:buSzPct val="100000"/>
              <a:buAutoNum type="alphaLcParenR" startAt="1"/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FeF2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17500" indent="-317500" defTabSz="457200">
              <a:buSzPct val="100000"/>
              <a:buAutoNum type="alphaLcParenR" startAt="1"/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CaSO4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lvl="0" marL="317500" indent="-317500" defTabSz="457200">
              <a:buSzPct val="100000"/>
              <a:buAutoNum type="alphaLcParenR" startAt="1"/>
              <a:defRPr sz="1800"/>
            </a:pPr>
            <a:r>
              <a:rPr>
                <a:latin typeface="Arial"/>
                <a:ea typeface="Arial"/>
                <a:cs typeface="Arial"/>
                <a:sym typeface="Arial"/>
              </a:rPr>
              <a:t>K2S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155700" y="1536700"/>
            <a:ext cx="13931900" cy="30861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155700" y="4711700"/>
            <a:ext cx="13931900" cy="1054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6400"/>
            </a:lvl1pPr>
          </a:lstStyle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  <a:endParaRPr sz="30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3000"/>
              <a:t>Body Level Three</a:t>
            </a:r>
            <a:endParaRPr sz="3000"/>
          </a:p>
          <a:p>
            <a:pPr lvl="3">
              <a:defRPr sz="1800"/>
            </a:pPr>
            <a:r>
              <a:rPr sz="3000"/>
              <a:t>Body Level Four</a:t>
            </a:r>
            <a:endParaRPr sz="3000"/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6400"/>
            </a:lvl1pPr>
          </a:lstStyle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29" name="Shape 29"/>
          <p:cNvSpPr/>
          <p:nvPr>
            <p:ph type="body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  <a:endParaRPr sz="30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3000"/>
              <a:t>Body Level Three</a:t>
            </a:r>
            <a:endParaRPr sz="3000"/>
          </a:p>
          <a:p>
            <a:pPr lvl="3">
              <a:defRPr sz="1800"/>
            </a:pPr>
            <a:r>
              <a:rPr sz="3000"/>
              <a:t>Body Level Four</a:t>
            </a:r>
            <a:endParaRPr sz="3000"/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8851900" y="2603500"/>
            <a:ext cx="62357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696595" anchor="t"/>
          <a:lstStyle>
            <a:lvl1pPr marL="685800" indent="-469900">
              <a:defRPr sz="2800"/>
            </a:lvl1pPr>
            <a:lvl2pPr marL="977900" indent="-469900">
              <a:defRPr sz="2800"/>
            </a:lvl2pPr>
            <a:lvl3pPr marL="1270000" indent="-469900">
              <a:defRPr sz="2800"/>
            </a:lvl3pPr>
            <a:lvl4pPr marL="1574800" indent="-469900">
              <a:defRPr sz="2800"/>
            </a:lvl4pPr>
            <a:lvl5pPr marL="1866900" indent="-469900"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body" idx="1"/>
          </p:nvPr>
        </p:nvSpPr>
        <p:spPr>
          <a:xfrm>
            <a:off x="1155700" y="1181100"/>
            <a:ext cx="13931900" cy="6769100"/>
          </a:xfrm>
          <a:prstGeom prst="rect">
            <a:avLst/>
          </a:prstGeom>
        </p:spPr>
        <p:txBody>
          <a:bodyPr/>
          <a:lstStyle>
            <a:lvl1pPr>
              <a:spcBef>
                <a:spcPts val="4900"/>
              </a:spcBef>
            </a:lvl1pPr>
            <a:lvl2pPr>
              <a:spcBef>
                <a:spcPts val="4900"/>
              </a:spcBef>
            </a:lvl2pPr>
            <a:lvl3pPr>
              <a:spcBef>
                <a:spcPts val="4900"/>
              </a:spcBef>
            </a:lvl3pPr>
            <a:lvl4pPr>
              <a:spcBef>
                <a:spcPts val="4900"/>
              </a:spcBef>
            </a:lvl4pPr>
            <a:lvl5pPr>
              <a:spcBef>
                <a:spcPts val="4900"/>
              </a:spcBef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xfrm>
            <a:off x="1663700" y="241300"/>
            <a:ext cx="12941300" cy="22987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1155700" y="2781300"/>
            <a:ext cx="13931900" cy="35687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155700" y="241300"/>
            <a:ext cx="13931900" cy="229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155700" y="2603500"/>
            <a:ext cx="13931900" cy="570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546100">
        <a:defRPr sz="7600">
          <a:latin typeface="+mn-lt"/>
          <a:ea typeface="+mn-ea"/>
          <a:cs typeface="+mn-cs"/>
          <a:sym typeface="Gill Sans"/>
        </a:defRPr>
      </a:lvl1pPr>
      <a:lvl2pPr indent="228600" algn="ctr" defTabSz="546100">
        <a:defRPr sz="7600">
          <a:latin typeface="+mn-lt"/>
          <a:ea typeface="+mn-ea"/>
          <a:cs typeface="+mn-cs"/>
          <a:sym typeface="Gill Sans"/>
        </a:defRPr>
      </a:lvl2pPr>
      <a:lvl3pPr indent="457200" algn="ctr" defTabSz="546100">
        <a:defRPr sz="7600">
          <a:latin typeface="+mn-lt"/>
          <a:ea typeface="+mn-ea"/>
          <a:cs typeface="+mn-cs"/>
          <a:sym typeface="Gill Sans"/>
        </a:defRPr>
      </a:lvl3pPr>
      <a:lvl4pPr indent="685800" algn="ctr" defTabSz="546100">
        <a:defRPr sz="7600">
          <a:latin typeface="+mn-lt"/>
          <a:ea typeface="+mn-ea"/>
          <a:cs typeface="+mn-cs"/>
          <a:sym typeface="Gill Sans"/>
        </a:defRPr>
      </a:lvl4pPr>
      <a:lvl5pPr indent="914400" algn="ctr" defTabSz="546100">
        <a:defRPr sz="7600">
          <a:latin typeface="+mn-lt"/>
          <a:ea typeface="+mn-ea"/>
          <a:cs typeface="+mn-cs"/>
          <a:sym typeface="Gill Sans"/>
        </a:defRPr>
      </a:lvl5pPr>
      <a:lvl6pPr indent="1143000" algn="ctr" defTabSz="546100">
        <a:defRPr sz="7600">
          <a:latin typeface="+mn-lt"/>
          <a:ea typeface="+mn-ea"/>
          <a:cs typeface="+mn-cs"/>
          <a:sym typeface="Gill Sans"/>
        </a:defRPr>
      </a:lvl6pPr>
      <a:lvl7pPr indent="1371600" algn="ctr" defTabSz="546100">
        <a:defRPr sz="7600">
          <a:latin typeface="+mn-lt"/>
          <a:ea typeface="+mn-ea"/>
          <a:cs typeface="+mn-cs"/>
          <a:sym typeface="Gill Sans"/>
        </a:defRPr>
      </a:lvl7pPr>
      <a:lvl8pPr indent="1600200" algn="ctr" defTabSz="546100">
        <a:defRPr sz="7600">
          <a:latin typeface="+mn-lt"/>
          <a:ea typeface="+mn-ea"/>
          <a:cs typeface="+mn-cs"/>
          <a:sym typeface="Gill Sans"/>
        </a:defRPr>
      </a:lvl8pPr>
      <a:lvl9pPr indent="1828800" algn="ctr" defTabSz="546100">
        <a:defRPr sz="7600">
          <a:latin typeface="+mn-lt"/>
          <a:ea typeface="+mn-ea"/>
          <a:cs typeface="+mn-cs"/>
          <a:sym typeface="Gill Sans"/>
        </a:defRPr>
      </a:lvl9pPr>
    </p:titleStyle>
    <p:bodyStyle>
      <a:lvl1pPr marL="7493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1pPr>
      <a:lvl2pPr marL="10414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2pPr>
      <a:lvl3pPr marL="13335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3pPr>
      <a:lvl4pPr marL="16383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4pPr>
      <a:lvl5pPr marL="19304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5pPr>
      <a:lvl6pPr marL="22225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6pPr>
      <a:lvl7pPr marL="25146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7pPr>
      <a:lvl8pPr marL="28067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8pPr>
      <a:lvl9pPr marL="30988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9pPr>
    </p:bodyStyle>
    <p:otherStyle>
      <a:lvl1pPr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body" idx="1"/>
          </p:nvPr>
        </p:nvSpPr>
        <p:spPr>
          <a:xfrm>
            <a:off x="457200" y="774700"/>
            <a:ext cx="15367000" cy="7912100"/>
          </a:xfrm>
          <a:prstGeom prst="rect">
            <a:avLst/>
          </a:prstGeom>
        </p:spPr>
        <p:txBody>
          <a:bodyPr numCol="1" spcCol="38100">
            <a:normAutofit fontScale="100000" lnSpcReduction="0"/>
          </a:bodyPr>
          <a:lstStyle/>
          <a:p>
            <a:pPr lvl="0" marL="0" indent="0" algn="ctr">
              <a:spcBef>
                <a:spcPts val="18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Bonding Revision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FF6A00"/>
                </a:solidFill>
                <a:latin typeface="Arial"/>
                <a:ea typeface="Arial"/>
                <a:cs typeface="Arial"/>
                <a:sym typeface="Arial"/>
              </a:rPr>
              <a:t>Complete the following table.</a:t>
            </a:r>
            <a:endParaRPr sz="4000">
              <a:solidFill>
                <a:srgbClr val="FF6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3" name="Table 43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26/05/2015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  <p:graphicFrame>
        <p:nvGraphicFramePr>
          <p:cNvPr id="44" name="Table 44"/>
          <p:cNvGraphicFramePr/>
          <p:nvPr/>
        </p:nvGraphicFramePr>
        <p:xfrm>
          <a:off x="581669" y="2489200"/>
          <a:ext cx="15130762" cy="59563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3779515"/>
                <a:gridCol w="3779515"/>
                <a:gridCol w="3779515"/>
                <a:gridCol w="3779515"/>
              </a:tblGrid>
              <a:tr h="1485900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4000">
                          <a:latin typeface="Arial"/>
                          <a:ea typeface="Arial"/>
                          <a:cs typeface="Arial"/>
                          <a:sym typeface="Arial"/>
                        </a:rPr>
                        <a:t>Type of Bond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4000">
                          <a:latin typeface="Arial"/>
                          <a:ea typeface="Arial"/>
                          <a:cs typeface="Arial"/>
                          <a:sym typeface="Arial"/>
                        </a:rPr>
                        <a:t>Covalent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4000">
                          <a:latin typeface="Arial"/>
                          <a:ea typeface="Arial"/>
                          <a:cs typeface="Arial"/>
                          <a:sym typeface="Arial"/>
                        </a:rPr>
                        <a:t>Ionic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4000">
                          <a:latin typeface="Arial"/>
                          <a:ea typeface="Arial"/>
                          <a:cs typeface="Arial"/>
                          <a:sym typeface="Arial"/>
                        </a:rPr>
                        <a:t>Metallic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1485900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200">
                          <a:latin typeface="Arial"/>
                          <a:ea typeface="Arial"/>
                          <a:cs typeface="Arial"/>
                          <a:sym typeface="Arial"/>
                        </a:rPr>
                        <a:t>Which type of elements join to make this bond?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1485900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200">
                          <a:latin typeface="Arial"/>
                          <a:ea typeface="Arial"/>
                          <a:cs typeface="Arial"/>
                          <a:sym typeface="Arial"/>
                        </a:rPr>
                        <a:t>What happens to the electrons in this type of bond?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1485900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200">
                          <a:latin typeface="Arial"/>
                          <a:ea typeface="Arial"/>
                          <a:cs typeface="Arial"/>
                          <a:sym typeface="Arial"/>
                        </a:rPr>
                        <a:t>Draw a quick diagram to show this type of bond.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>
            <p:ph type="body" idx="1"/>
          </p:nvPr>
        </p:nvSpPr>
        <p:spPr>
          <a:xfrm>
            <a:off x="457200" y="774700"/>
            <a:ext cx="15367000" cy="7912100"/>
          </a:xfrm>
          <a:prstGeom prst="rect">
            <a:avLst/>
          </a:prstGeom>
        </p:spPr>
        <p:txBody>
          <a:bodyPr numCol="1" spcCol="38100">
            <a:normAutofit fontScale="100000" lnSpcReduction="0"/>
          </a:bodyPr>
          <a:lstStyle/>
          <a:p>
            <a:pPr lvl="0" marL="0" indent="0" algn="ctr">
              <a:spcBef>
                <a:spcPts val="18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Bonding Revision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Clr>
                <a:srgbClr val="0B5D18"/>
              </a:buClr>
              <a:buSzPct val="100000"/>
              <a:buAutoNum type="arabicPeriod" startAt="2"/>
              <a:defRPr sz="1800"/>
            </a:pPr>
            <a:r>
              <a:rPr sz="4000">
                <a:solidFill>
                  <a:srgbClr val="0B5D18"/>
                </a:solidFill>
                <a:latin typeface="Arial"/>
                <a:ea typeface="Arial"/>
                <a:cs typeface="Arial"/>
                <a:sym typeface="Arial"/>
              </a:rPr>
              <a:t>When Lithium and Chlorine react they produce LiCl (Lithium Chloride).  </a:t>
            </a:r>
            <a:r>
              <a:rPr sz="4000">
                <a:solidFill>
                  <a:srgbClr val="DE6A10"/>
                </a:solidFill>
                <a:latin typeface="Arial"/>
                <a:ea typeface="Arial"/>
                <a:cs typeface="Arial"/>
                <a:sym typeface="Arial"/>
              </a:rPr>
              <a:t>What is the charge on each ion?  Why?</a:t>
            </a:r>
            <a:r>
              <a:rPr sz="4000">
                <a:solidFill>
                  <a:srgbClr val="0B5D18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sz="40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Another quick Diagram</a:t>
            </a:r>
            <a:r>
              <a:rPr sz="4000">
                <a:solidFill>
                  <a:srgbClr val="0B5D18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sz="4000">
                <a:solidFill>
                  <a:srgbClr val="773F9B"/>
                </a:solidFill>
                <a:latin typeface="Arial"/>
                <a:ea typeface="Arial"/>
                <a:cs typeface="Arial"/>
                <a:sym typeface="Arial"/>
              </a:rPr>
              <a:t>(Outer Shell only)</a:t>
            </a:r>
            <a:r>
              <a:rPr sz="4000">
                <a:solidFill>
                  <a:srgbClr val="773F9B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graphicFrame>
        <p:nvGraphicFramePr>
          <p:cNvPr id="47" name="Table 47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26/05/2015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  <p:pic>
        <p:nvPicPr>
          <p:cNvPr id="4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64847" y="3494881"/>
            <a:ext cx="8351706" cy="62637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 advClick="1">
    <p:dissolve/>
  </p:transition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0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4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type="body" idx="1"/>
          </p:nvPr>
        </p:nvSpPr>
        <p:spPr>
          <a:xfrm>
            <a:off x="457200" y="774700"/>
            <a:ext cx="15367000" cy="7912100"/>
          </a:xfrm>
          <a:prstGeom prst="rect">
            <a:avLst/>
          </a:prstGeom>
        </p:spPr>
        <p:txBody>
          <a:bodyPr numCol="1" spcCol="38100">
            <a:normAutofit fontScale="100000" lnSpcReduction="0"/>
          </a:bodyPr>
          <a:lstStyle/>
          <a:p>
            <a:pPr lvl="0" marL="0" indent="0" algn="ctr">
              <a:spcBef>
                <a:spcPts val="18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Bonding Revision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3"/>
              <a:defRPr sz="1800"/>
            </a:pPr>
            <a:r>
              <a:rPr sz="4000">
                <a:solidFill>
                  <a:srgbClr val="FF6A00"/>
                </a:solidFill>
                <a:latin typeface="Arial"/>
                <a:ea typeface="Arial"/>
                <a:cs typeface="Arial"/>
                <a:sym typeface="Arial"/>
              </a:rPr>
              <a:t>Complete the following table.</a:t>
            </a:r>
            <a:endParaRPr sz="4000">
              <a:solidFill>
                <a:srgbClr val="FF6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1" name="Table 51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26/05/2015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  <p:graphicFrame>
        <p:nvGraphicFramePr>
          <p:cNvPr id="52" name="Table 52"/>
          <p:cNvGraphicFramePr/>
          <p:nvPr/>
        </p:nvGraphicFramePr>
        <p:xfrm>
          <a:off x="581669" y="2489200"/>
          <a:ext cx="15130762" cy="59563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3779515"/>
                <a:gridCol w="3779515"/>
                <a:gridCol w="3779515"/>
                <a:gridCol w="3779515"/>
              </a:tblGrid>
              <a:tr h="1485900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4000">
                          <a:latin typeface="Arial"/>
                          <a:ea typeface="Arial"/>
                          <a:cs typeface="Arial"/>
                          <a:sym typeface="Arial"/>
                        </a:rPr>
                        <a:t>Type of Bond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4000">
                          <a:latin typeface="Arial"/>
                          <a:ea typeface="Arial"/>
                          <a:cs typeface="Arial"/>
                          <a:sym typeface="Arial"/>
                        </a:rPr>
                        <a:t>Covalent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4000">
                          <a:latin typeface="Arial"/>
                          <a:ea typeface="Arial"/>
                          <a:cs typeface="Arial"/>
                          <a:sym typeface="Arial"/>
                        </a:rPr>
                        <a:t>Ionic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4000">
                          <a:latin typeface="Arial"/>
                          <a:ea typeface="Arial"/>
                          <a:cs typeface="Arial"/>
                          <a:sym typeface="Arial"/>
                        </a:rPr>
                        <a:t>Metallic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1485900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200">
                          <a:latin typeface="Arial"/>
                          <a:ea typeface="Arial"/>
                          <a:cs typeface="Arial"/>
                          <a:sym typeface="Arial"/>
                        </a:rPr>
                        <a:t>Melting Point and Explaination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1485900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200">
                          <a:latin typeface="Arial"/>
                          <a:ea typeface="Arial"/>
                          <a:cs typeface="Arial"/>
                          <a:sym typeface="Arial"/>
                        </a:rPr>
                        <a:t>Solubility in water and Explaination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1485900"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200">
                          <a:latin typeface="Arial"/>
                          <a:ea typeface="Arial"/>
                          <a:cs typeface="Arial"/>
                          <a:sym typeface="Arial"/>
                        </a:rPr>
                        <a:t>Electrical conductivity and Explaination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26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1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type="body" idx="1"/>
          </p:nvPr>
        </p:nvSpPr>
        <p:spPr>
          <a:xfrm>
            <a:off x="457200" y="774700"/>
            <a:ext cx="15367000" cy="7912100"/>
          </a:xfrm>
          <a:prstGeom prst="rect">
            <a:avLst/>
          </a:prstGeom>
        </p:spPr>
        <p:txBody>
          <a:bodyPr numCol="1" spcCol="38100">
            <a:normAutofit fontScale="100000" lnSpcReduction="0"/>
          </a:bodyPr>
          <a:lstStyle/>
          <a:p>
            <a:pPr lvl="0" marL="0" indent="0" algn="ctr">
              <a:spcBef>
                <a:spcPts val="18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Bonding Revision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Clr>
                <a:srgbClr val="0B5D18"/>
              </a:buClr>
              <a:buSzPct val="100000"/>
              <a:buAutoNum type="arabicPeriod" startAt="4"/>
              <a:defRPr sz="1800"/>
            </a:pPr>
            <a:r>
              <a:rPr sz="4000">
                <a:solidFill>
                  <a:srgbClr val="0B5D18"/>
                </a:solidFill>
                <a:latin typeface="Arial"/>
                <a:ea typeface="Arial"/>
                <a:cs typeface="Arial"/>
                <a:sym typeface="Arial"/>
              </a:rPr>
              <a:t>Work out the formula of the following ionic compounds from their names.</a:t>
            </a:r>
            <a:endParaRPr sz="4000">
              <a:solidFill>
                <a:srgbClr val="0B5D18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indent="0">
              <a:spcBef>
                <a:spcPts val="1800"/>
              </a:spcBef>
              <a:buClr>
                <a:srgbClr val="0B5D18"/>
              </a:buClr>
              <a:buSzTx/>
              <a:buNone/>
              <a:defRPr sz="1800"/>
            </a:pPr>
            <a:r>
              <a:rPr sz="4000">
                <a:solidFill>
                  <a:srgbClr val="DE6A10"/>
                </a:solidFill>
                <a:latin typeface="Arial"/>
                <a:ea typeface="Arial"/>
                <a:cs typeface="Arial"/>
                <a:sym typeface="Arial"/>
              </a:rPr>
              <a:t>a)	Iron (II) Fluoride</a:t>
            </a:r>
            <a:endParaRPr sz="4000">
              <a:solidFill>
                <a:srgbClr val="DE6A1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indent="0">
              <a:spcBef>
                <a:spcPts val="1800"/>
              </a:spcBef>
              <a:buClr>
                <a:srgbClr val="0B5D18"/>
              </a:buClr>
              <a:buSzTx/>
              <a:buNone/>
              <a:defRPr sz="1800"/>
            </a:pPr>
            <a:r>
              <a:rPr sz="4000">
                <a:solidFill>
                  <a:srgbClr val="C82506"/>
                </a:solidFill>
                <a:latin typeface="Arial"/>
                <a:ea typeface="Arial"/>
                <a:cs typeface="Arial"/>
                <a:sym typeface="Arial"/>
              </a:rPr>
              <a:t>b)	Calcium Sulphate (calcium sulphur and oxygen)</a:t>
            </a:r>
            <a:endParaRPr sz="4000">
              <a:solidFill>
                <a:srgbClr val="C82506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indent="0">
              <a:spcBef>
                <a:spcPts val="1800"/>
              </a:spcBef>
              <a:buClr>
                <a:srgbClr val="0B5D18"/>
              </a:buClr>
              <a:buSzTx/>
              <a:buNone/>
              <a:defRPr sz="1800"/>
            </a:pPr>
            <a:r>
              <a:rPr sz="4000">
                <a:solidFill>
                  <a:srgbClr val="5F327C"/>
                </a:solidFill>
                <a:latin typeface="Arial"/>
                <a:ea typeface="Arial"/>
                <a:cs typeface="Arial"/>
                <a:sym typeface="Arial"/>
              </a:rPr>
              <a:t>c)	Potassium Sulphide (potassium and sulphur)</a:t>
            </a:r>
          </a:p>
        </p:txBody>
      </p:sp>
      <p:graphicFrame>
        <p:nvGraphicFramePr>
          <p:cNvPr id="55" name="Table 55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26/05/2015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1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type="body" idx="1"/>
          </p:nvPr>
        </p:nvSpPr>
        <p:spPr>
          <a:xfrm>
            <a:off x="457200" y="774700"/>
            <a:ext cx="15367000" cy="7912100"/>
          </a:xfrm>
          <a:prstGeom prst="rect">
            <a:avLst/>
          </a:prstGeom>
        </p:spPr>
        <p:txBody>
          <a:bodyPr numCol="1" spcCol="38100">
            <a:normAutofit fontScale="100000" lnSpcReduction="0"/>
          </a:bodyPr>
          <a:lstStyle/>
          <a:p>
            <a:pPr lvl="0" marL="0" indent="0" algn="ctr">
              <a:spcBef>
                <a:spcPts val="18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Bonding Revision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FF6A00"/>
                </a:solidFill>
                <a:latin typeface="Arial"/>
                <a:ea typeface="Arial"/>
                <a:cs typeface="Arial"/>
                <a:sym typeface="Arial"/>
              </a:rPr>
              <a:t>Complete the following table.</a:t>
            </a:r>
            <a:endParaRPr sz="4000">
              <a:solidFill>
                <a:srgbClr val="FF6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60" name="Table 60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26/05/2015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  <p:graphicFrame>
        <p:nvGraphicFramePr>
          <p:cNvPr id="61" name="Table 61"/>
          <p:cNvGraphicFramePr/>
          <p:nvPr/>
        </p:nvGraphicFramePr>
        <p:xfrm>
          <a:off x="581669" y="2489200"/>
          <a:ext cx="15130762" cy="59563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1" rtl="0">
                <a:tableStyleId>{4C3C2611-4C71-4FC5-86AE-919BDF0F9419}</a:tableStyleId>
              </a:tblPr>
              <a:tblGrid>
                <a:gridCol w="3779515"/>
                <a:gridCol w="3779515"/>
                <a:gridCol w="3779515"/>
                <a:gridCol w="3779515"/>
              </a:tblGrid>
              <a:tr h="9906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3400">
                          <a:latin typeface="Arial"/>
                          <a:ea typeface="Arial"/>
                          <a:cs typeface="Arial"/>
                          <a:sym typeface="Arial"/>
                        </a:rPr>
                        <a:t>Atoms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400">
                          <a:latin typeface="Arial"/>
                          <a:ea typeface="Arial"/>
                          <a:cs typeface="Arial"/>
                          <a:sym typeface="Arial"/>
                        </a:rPr>
                        <a:t>Be   F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400">
                          <a:latin typeface="Arial"/>
                          <a:ea typeface="Arial"/>
                          <a:cs typeface="Arial"/>
                          <a:sym typeface="Arial"/>
                        </a:rPr>
                        <a:t>Cl   Cl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1800"/>
                      </a:pPr>
                      <a:r>
                        <a:rPr sz="3400">
                          <a:latin typeface="Arial"/>
                          <a:ea typeface="Arial"/>
                          <a:cs typeface="Arial"/>
                          <a:sym typeface="Arial"/>
                        </a:rPr>
                        <a:t>Si   Cl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3400">
                          <a:latin typeface="Arial"/>
                          <a:ea typeface="Arial"/>
                          <a:cs typeface="Arial"/>
                          <a:sym typeface="Arial"/>
                        </a:rPr>
                        <a:t>Molecular Formula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3400">
                          <a:latin typeface="Arial"/>
                          <a:ea typeface="Arial"/>
                          <a:cs typeface="Arial"/>
                          <a:sym typeface="Arial"/>
                        </a:rPr>
                        <a:t>Dot and Cross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3400">
                          <a:latin typeface="Arial"/>
                          <a:ea typeface="Arial"/>
                          <a:cs typeface="Arial"/>
                          <a:sym typeface="Arial"/>
                        </a:rPr>
                        <a:t>Lewis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3400">
                          <a:latin typeface="Arial"/>
                          <a:ea typeface="Arial"/>
                          <a:cs typeface="Arial"/>
                          <a:sym typeface="Arial"/>
                        </a:rPr>
                        <a:t>Structural Formula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  <a:tr h="9906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3400">
                          <a:latin typeface="Arial"/>
                          <a:ea typeface="Arial"/>
                          <a:cs typeface="Arial"/>
                          <a:sym typeface="Arial"/>
                        </a:rPr>
                        <a:t>Type of Bond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defRPr sz="3400">
                          <a:latin typeface="Arial"/>
                          <a:ea typeface="Arial"/>
                          <a:cs typeface="Arial"/>
                          <a:sym typeface="Arial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1">
    <p:dissolve/>
  </p:transition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